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8" r:id="rId13"/>
    <p:sldId id="264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N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A6C3F-D279-4E0F-9EED-7C6CA53C9247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64EA3-7AF6-4EEE-AE18-EDBAAD11FB6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280813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64EA3-7AF6-4EEE-AE18-EDBAAD11FB67}" type="slidenum">
              <a:rPr lang="en-NG" smtClean="0"/>
              <a:t>10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89366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434F8-68FA-66EB-8FB1-2F53C2693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3A6F1-AA17-9706-F304-1FABF73989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BD5BB-8B04-6001-7011-C001317C9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E81D6-8353-8523-8BFB-7AFE95AF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E3845-4D72-7528-A1E5-13F98816B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807526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EF1D0-D9B3-07F0-BE4D-3AF102D97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631484-F984-88FD-FF89-009C2CFC26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15E1E-4318-0F16-1B4B-110D390F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3ACE1-569C-9BBC-F18E-8F80D5CFB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B77F7-ECCB-25D6-1E47-14DB482C5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892348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5EC2D2-1F7C-AD45-7B38-66F4FD2767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2E3BEF-230F-0866-1138-F1B100A786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5CE68-1EE1-C20E-D4CD-F44C948B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B6355-2E38-B48B-6DC6-0F95A9F21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8BE69-A399-42BB-4B0D-E32FDE2CD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369275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12498-3A2A-EC97-5EB3-703E368AC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DB592-F40A-CFD3-15EA-0CD5E93A8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E535C-0250-E035-2726-22A327AFE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75F7E-493F-1B1E-520C-976957CFE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18F9C-0967-9A81-C087-8D4AEC186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355815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22183-5C43-2A13-9672-FA8311EC9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00DC00-0A29-294F-9C81-49811F346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2887D-5CC1-8078-7B8A-56C6AF9D4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9AAF9-0F12-0101-6F4B-D8AEEC8DB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8CC89-A8AC-29BF-52F1-CF69A7A48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4284281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5E9C8-4987-F90D-81D7-C0FB3698F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68EAE-A5D0-7954-80D7-1433AF33B6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4852D-51F5-EE7D-3383-0A938D9E40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63281B-32D6-B94A-DFA8-91033E8A3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F69A23-5100-D163-8AD6-5A4413A67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1E2E66-7210-0BEF-235D-A65B30B73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022370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03F39-2335-82DF-0762-EF7C679DA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47C29-D2AC-A695-B9A5-200FEFEEC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31B980-08F2-793F-C6AE-B5D454B67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31ABA2-31E0-ECFF-E5CF-5C3749EDCF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A29EC2-2DA1-5432-5EAD-AAEBEF340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3E380F-194E-932C-D5C2-A91A7476A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829E77-2208-241D-FB81-E38EDE594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6C3CF-05B6-4A82-EFE0-A0D5D8423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866161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18018-9E58-CCFE-93F1-DA3AEF24C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A31CF4-BF9C-F304-7CAC-388015D18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9B9336-A5DC-D56D-496C-50C716498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084E29-036D-C597-81D3-5817549DB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552322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10DB09-B90D-7641-EC93-0FDF4B9D1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961552-F63D-8E66-4054-FC5D6D07B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48D0E1-35D2-1A01-6EA1-071516D3F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4000315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ED906-4408-3E39-652E-A67671B8B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B3A17-3855-659C-39F8-573C6C29B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70EDC9-9525-6723-A59D-D272239EE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8B53E-B2BE-20B7-EC88-3893BE65A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209250-0BC5-78B9-FB98-CC8018F24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97A5A-E5C3-5D39-4264-9D88C25D9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992751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5CC7C-C5AD-F5C6-4B39-D1BF57571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71FA9C-E9EF-EBBA-1D0B-192122C931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251A2-26C1-407C-808B-87C42C8F0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3F721C-682B-4D0E-0ECB-C601BE2B5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B7ABF-E85A-053C-14C9-611AC9764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7A698F-AE66-3068-DB2E-F051764E5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047075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13B626-E01E-B389-D488-EA130316A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77F5C-D4BF-8481-670A-F37DA54408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FA67F-E70B-C278-3C7F-2F4305436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4314F-4A81-7202-97D9-5833DC8AB2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9FEF-E39E-4742-009D-99C1A2EC9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939129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8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CD56DD9-24D5-A9A2-48B8-9502A3F75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9FB2FA-D897-A242-C818-52616ED46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3723"/>
            <a:ext cx="10515600" cy="1325563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</a:pPr>
            <a:r>
              <a:rPr lang="en-US" sz="4800" b="1" dirty="0">
                <a:solidFill>
                  <a:srgbClr val="C00000"/>
                </a:solidFill>
                <a:effectLst>
                  <a:outerShdw blurRad="50800" dist="76200" algn="l" rotWithShape="0">
                    <a:prstClr val="black">
                      <a:alpha val="45000"/>
                    </a:prst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Comparative Analysis of</a:t>
            </a:r>
            <a:br>
              <a:rPr lang="en-US" sz="4800" b="1" dirty="0">
                <a:solidFill>
                  <a:srgbClr val="C00000"/>
                </a:solidFill>
                <a:effectLst>
                  <a:outerShdw blurRad="50800" dist="76200" algn="l" rotWithShape="0">
                    <a:prstClr val="black">
                      <a:alpha val="45000"/>
                    </a:prst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r>
              <a:rPr lang="en-US" sz="4800" b="1" dirty="0">
                <a:solidFill>
                  <a:srgbClr val="C00000"/>
                </a:solidFill>
                <a:effectLst>
                  <a:outerShdw blurRad="50800" dist="76200" algn="l" rotWithShape="0">
                    <a:prstClr val="black">
                      <a:alpha val="45000"/>
                    </a:prst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Relational and Non-Relational Databases</a:t>
            </a:r>
            <a:endParaRPr lang="en-NG" sz="4800" b="1" dirty="0">
              <a:solidFill>
                <a:srgbClr val="C00000"/>
              </a:solidFill>
              <a:effectLst>
                <a:outerShdw blurRad="50800" dist="76200" algn="l" rotWithShape="0">
                  <a:prstClr val="black">
                    <a:alpha val="45000"/>
                  </a:prstClr>
                </a:outerShdw>
              </a:effectLst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946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EEAD8ED-F92F-4644-1C2D-24613E458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4270A8-DA53-1799-3906-D187F3C5E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305" y="721372"/>
            <a:ext cx="9405257" cy="1216932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Relational Database Management System (</a:t>
            </a:r>
            <a:r>
              <a:rPr lang="en-US" sz="3200" b="1" dirty="0" err="1">
                <a:solidFill>
                  <a:srgbClr val="C00000"/>
                </a:solidFill>
              </a:rPr>
              <a:t>Sql</a:t>
            </a:r>
            <a:r>
              <a:rPr lang="en-US" sz="3200" b="1" dirty="0">
                <a:solidFill>
                  <a:srgbClr val="C00000"/>
                </a:solidFill>
              </a:rPr>
              <a:t>)                  vs </a:t>
            </a:r>
            <a:br>
              <a:rPr lang="en-US" sz="3200" b="1" dirty="0">
                <a:solidFill>
                  <a:srgbClr val="C00000"/>
                </a:solidFill>
              </a:rPr>
            </a:br>
            <a:r>
              <a:rPr lang="en-US" sz="3200" b="1" dirty="0">
                <a:solidFill>
                  <a:srgbClr val="C00000"/>
                </a:solidFill>
              </a:rPr>
              <a:t>Non – Relationship Database (</a:t>
            </a:r>
            <a:r>
              <a:rPr lang="en-US" sz="3200" b="1" dirty="0" err="1">
                <a:solidFill>
                  <a:srgbClr val="C00000"/>
                </a:solidFill>
              </a:rPr>
              <a:t>NoSql</a:t>
            </a:r>
            <a:r>
              <a:rPr lang="en-US" sz="3200" b="1" dirty="0">
                <a:solidFill>
                  <a:srgbClr val="C00000"/>
                </a:solidFill>
              </a:rPr>
              <a:t>)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lang="en-NG" sz="3200" b="1" dirty="0">
              <a:solidFill>
                <a:srgbClr val="C00000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5C02EE9-4C2C-522D-246E-C29AA2A7C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3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88" t="26406" r="3228" b="9442"/>
          <a:stretch/>
        </p:blipFill>
        <p:spPr>
          <a:xfrm>
            <a:off x="495868" y="2975212"/>
            <a:ext cx="11207513" cy="3384645"/>
          </a:xfr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96FCFCC4-1B8F-1872-05C0-CEF6DC95C8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3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138" r="18543"/>
          <a:stretch/>
        </p:blipFill>
        <p:spPr>
          <a:xfrm>
            <a:off x="7983940" y="2023555"/>
            <a:ext cx="1596788" cy="5275942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BF18385B-49FA-81D9-CF75-4307706C9B1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3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969" t="259" r="68975" b="82609"/>
          <a:stretch/>
        </p:blipFill>
        <p:spPr>
          <a:xfrm>
            <a:off x="3002507" y="2071321"/>
            <a:ext cx="1205554" cy="903891"/>
          </a:xfrm>
          <a:prstGeom prst="rect">
            <a:avLst/>
          </a:prstGeom>
        </p:spPr>
      </p:pic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D520E5AC-6E25-BC85-6EAC-A0A7C15230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3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63" t="20358" r="3228" b="5109"/>
          <a:stretch/>
        </p:blipFill>
        <p:spPr>
          <a:xfrm>
            <a:off x="641445" y="2560583"/>
            <a:ext cx="11054686" cy="393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480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B98D21-91F0-2DFF-BC09-FEE761D1F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F57357-F9F3-A611-9CF4-1A19C6818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0056" y="365125"/>
            <a:ext cx="9263743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Relational DB  vs Non Relational DB</a:t>
            </a:r>
            <a:endParaRPr lang="en-NG" sz="3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72E37D-657C-4984-6F94-5A9FDF3C2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1558"/>
          <a:stretch/>
        </p:blipFill>
        <p:spPr>
          <a:xfrm>
            <a:off x="101601" y="1001485"/>
            <a:ext cx="12046858" cy="5747658"/>
          </a:xfrm>
        </p:spPr>
      </p:pic>
    </p:spTree>
    <p:extLst>
      <p:ext uri="{BB962C8B-B14F-4D97-AF65-F5344CB8AC3E}">
        <p14:creationId xmlns:p14="http://schemas.microsoft.com/office/powerpoint/2010/main" val="2168871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29846"/>
          </a:xfrm>
          <a:solidFill>
            <a:schemeClr val="accent2"/>
          </a:solidFill>
        </p:spPr>
        <p:txBody>
          <a:bodyPr>
            <a:no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61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Difference between Relational and Non- Relational Databases</a:t>
            </a:r>
            <a:endParaRPr lang="en-NG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61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8B27B1-106E-5D1F-F561-DC3DF07A19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F4F4F4"/>
              </a:clrFrom>
              <a:clrTo>
                <a:srgbClr val="F4F4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3" t="9034" r="1278" b="2057"/>
          <a:stretch/>
        </p:blipFill>
        <p:spPr>
          <a:xfrm>
            <a:off x="838200" y="1473912"/>
            <a:ext cx="10515599" cy="5018962"/>
          </a:xfrm>
        </p:spPr>
      </p:pic>
    </p:spTree>
    <p:extLst>
      <p:ext uri="{BB962C8B-B14F-4D97-AF65-F5344CB8AC3E}">
        <p14:creationId xmlns:p14="http://schemas.microsoft.com/office/powerpoint/2010/main" val="960338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4086" y="377372"/>
            <a:ext cx="5756996" cy="595085"/>
          </a:xfrm>
        </p:spPr>
        <p:txBody>
          <a:bodyPr>
            <a:normAutofit fontScale="90000"/>
          </a:bodyPr>
          <a:lstStyle/>
          <a:p>
            <a:br>
              <a:rPr lang="en-US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Relational data base Structure 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B00C53-EC65-A2C7-C235-83E6F81FF7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3" b="1788"/>
          <a:stretch/>
        </p:blipFill>
        <p:spPr>
          <a:xfrm>
            <a:off x="101600" y="1349829"/>
            <a:ext cx="11988800" cy="5338763"/>
          </a:xfrm>
        </p:spPr>
      </p:pic>
    </p:spTree>
    <p:extLst>
      <p:ext uri="{BB962C8B-B14F-4D97-AF65-F5344CB8AC3E}">
        <p14:creationId xmlns:p14="http://schemas.microsoft.com/office/powerpoint/2010/main" val="681786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1171" y="-241753"/>
            <a:ext cx="5756996" cy="1011011"/>
          </a:xfrm>
        </p:spPr>
        <p:txBody>
          <a:bodyPr>
            <a:noAutofit/>
          </a:bodyPr>
          <a:lstStyle/>
          <a:p>
            <a:pPr algn="ctr"/>
            <a:br>
              <a:rPr lang="en-US" sz="4800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8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NoSQL Database</a:t>
            </a:r>
            <a:endParaRPr lang="en-NG" sz="4800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3869408A-1DD5-184B-88C7-821BEBBE46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8" t="13501" b="2071"/>
          <a:stretch/>
        </p:blipFill>
        <p:spPr>
          <a:xfrm>
            <a:off x="1248229" y="1349828"/>
            <a:ext cx="9888548" cy="5338763"/>
          </a:xfr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2721916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2486" y="169408"/>
            <a:ext cx="5756996" cy="1325563"/>
          </a:xfrm>
        </p:spPr>
        <p:txBody>
          <a:bodyPr/>
          <a:lstStyle/>
          <a:p>
            <a:r>
              <a:rPr lang="en-US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Diagram, MongoDB/Mongoose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3AF92B2-455B-0D0B-918F-DC427EAAE3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9" y="0"/>
            <a:ext cx="12152441" cy="6858000"/>
          </a:xfrm>
        </p:spPr>
      </p:pic>
    </p:spTree>
    <p:extLst>
      <p:ext uri="{BB962C8B-B14F-4D97-AF65-F5344CB8AC3E}">
        <p14:creationId xmlns:p14="http://schemas.microsoft.com/office/powerpoint/2010/main" val="2505518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2486" y="169408"/>
            <a:ext cx="5756996" cy="1325563"/>
          </a:xfrm>
        </p:spPr>
        <p:txBody>
          <a:bodyPr/>
          <a:lstStyle/>
          <a:p>
            <a:r>
              <a:rPr lang="en-US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Pros and Cons of Relational Databases 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5A38F1-43FB-703D-0DD0-D40A9177E7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saturation sat="2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32"/>
          <a:stretch/>
        </p:blipFill>
        <p:spPr>
          <a:xfrm>
            <a:off x="106777" y="1494971"/>
            <a:ext cx="11998139" cy="5280705"/>
          </a:xfrm>
        </p:spPr>
      </p:pic>
    </p:spTree>
    <p:extLst>
      <p:ext uri="{BB962C8B-B14F-4D97-AF65-F5344CB8AC3E}">
        <p14:creationId xmlns:p14="http://schemas.microsoft.com/office/powerpoint/2010/main" val="34035347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2486" y="169408"/>
            <a:ext cx="5756996" cy="1325563"/>
          </a:xfrm>
        </p:spPr>
        <p:txBody>
          <a:bodyPr/>
          <a:lstStyle/>
          <a:p>
            <a:r>
              <a:rPr lang="en-US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Pros and Cons of Non – Relational database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EDBBC7-7FB6-EE7E-5241-150D222EB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495"/>
          <a:stretch/>
        </p:blipFill>
        <p:spPr>
          <a:xfrm>
            <a:off x="101599" y="1494971"/>
            <a:ext cx="12006072" cy="4660169"/>
          </a:xfrm>
          <a:solidFill>
            <a:schemeClr val="bg1">
              <a:alpha val="0"/>
            </a:schemeClr>
          </a:solidFill>
        </p:spPr>
      </p:pic>
    </p:spTree>
    <p:extLst>
      <p:ext uri="{BB962C8B-B14F-4D97-AF65-F5344CB8AC3E}">
        <p14:creationId xmlns:p14="http://schemas.microsoft.com/office/powerpoint/2010/main" val="1841722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502" y="706436"/>
            <a:ext cx="5756996" cy="1325563"/>
          </a:xfrm>
        </p:spPr>
        <p:txBody>
          <a:bodyPr/>
          <a:lstStyle/>
          <a:p>
            <a:r>
              <a:rPr lang="en-US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What to consider when choosing a database type for your product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DE3608-355F-2B36-6AC5-6BDC428090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saturation sat="3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015" b="12647"/>
          <a:stretch/>
        </p:blipFill>
        <p:spPr>
          <a:xfrm>
            <a:off x="754743" y="1770742"/>
            <a:ext cx="11219543" cy="4234273"/>
          </a:xfrm>
        </p:spPr>
      </p:pic>
    </p:spTree>
    <p:extLst>
      <p:ext uri="{BB962C8B-B14F-4D97-AF65-F5344CB8AC3E}">
        <p14:creationId xmlns:p14="http://schemas.microsoft.com/office/powerpoint/2010/main" val="805172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4992" y="198531"/>
            <a:ext cx="5756996" cy="1325563"/>
          </a:xfrm>
        </p:spPr>
        <p:txBody>
          <a:bodyPr/>
          <a:lstStyle/>
          <a:p>
            <a:pPr algn="ctr"/>
            <a:r>
              <a:rPr lang="en-US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Business Use Cases for Relational and Non-Relational Databases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228B24-59BC-9D66-B498-96F33FBB71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72" t="11227" r="5723" b="5440"/>
          <a:stretch/>
        </p:blipFill>
        <p:spPr>
          <a:xfrm>
            <a:off x="1651376" y="1387614"/>
            <a:ext cx="8843750" cy="4681179"/>
          </a:xfrm>
        </p:spPr>
      </p:pic>
    </p:spTree>
    <p:extLst>
      <p:ext uri="{BB962C8B-B14F-4D97-AF65-F5344CB8AC3E}">
        <p14:creationId xmlns:p14="http://schemas.microsoft.com/office/powerpoint/2010/main" val="2337878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CCE4CA-28E0-F4D1-F263-5159D93AB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060747-B7A5-BD14-B2FA-F18C4C497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2571" y="957941"/>
            <a:ext cx="6966858" cy="967694"/>
          </a:xfrm>
          <a:solidFill>
            <a:schemeClr val="tx1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Introduction</a:t>
            </a:r>
            <a:endParaRPr lang="en-NG" sz="6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AA9182-7576-CEE7-487A-2B2F9E0911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37695"/>
            <a:ext cx="9144000" cy="165576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3000" dirty="0">
                <a:solidFill>
                  <a:schemeClr val="bg1">
                    <a:lumMod val="50000"/>
                  </a:schemeClr>
                </a:solidFill>
                <a:effectLst>
                  <a:outerShdw blurRad="50800" dist="38100" algn="l" rotWithShape="0">
                    <a:prstClr val="black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This presentation provides a comparative analysis of relational and non-relational databases. We will explore</a:t>
            </a:r>
            <a:br>
              <a:rPr lang="en-US" sz="3000" dirty="0">
                <a:solidFill>
                  <a:schemeClr val="bg1">
                    <a:lumMod val="50000"/>
                  </a:schemeClr>
                </a:solidFill>
                <a:effectLst>
                  <a:outerShdw blurRad="50800" dist="38100" algn="l" rotWithShape="0">
                    <a:prstClr val="black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000" dirty="0">
                <a:solidFill>
                  <a:schemeClr val="bg1">
                    <a:lumMod val="50000"/>
                  </a:schemeClr>
                </a:solidFill>
                <a:effectLst>
                  <a:outerShdw blurRad="50800" dist="38100" algn="l" rotWithShape="0">
                    <a:prstClr val="black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their characteristics, use cases, and advantages to understand their applications in modern data</a:t>
            </a:r>
            <a:br>
              <a:rPr lang="en-US" sz="3000" dirty="0">
                <a:solidFill>
                  <a:schemeClr val="bg1">
                    <a:lumMod val="50000"/>
                  </a:schemeClr>
                </a:solidFill>
                <a:effectLst>
                  <a:outerShdw blurRad="50800" dist="38100" algn="l" rotWithShape="0">
                    <a:prstClr val="black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000" dirty="0">
                <a:solidFill>
                  <a:schemeClr val="bg1">
                    <a:lumMod val="50000"/>
                  </a:schemeClr>
                </a:solidFill>
                <a:effectLst>
                  <a:outerShdw blurRad="50800" dist="38100" algn="l" rotWithShape="0">
                    <a:prstClr val="black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management</a:t>
            </a:r>
            <a:endParaRPr lang="en-NG" sz="3000" dirty="0">
              <a:solidFill>
                <a:schemeClr val="bg1">
                  <a:lumMod val="50000"/>
                </a:schemeClr>
              </a:solidFill>
              <a:effectLst>
                <a:outerShdw blurRad="50800" dist="38100" algn="l" rotWithShape="0">
                  <a:prstClr val="black"/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4242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502" y="222823"/>
            <a:ext cx="5756996" cy="921765"/>
          </a:xfrm>
        </p:spPr>
        <p:txBody>
          <a:bodyPr>
            <a:normAutofit fontScale="90000"/>
          </a:bodyPr>
          <a:lstStyle/>
          <a:p>
            <a:pPr algn="ctr"/>
            <a:br>
              <a:rPr lang="en-US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References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2E84E7-2660-F545-ECC5-EFE9935528A8}"/>
              </a:ext>
            </a:extLst>
          </p:cNvPr>
          <p:cNvSpPr txBox="1"/>
          <p:nvPr/>
        </p:nvSpPr>
        <p:spPr>
          <a:xfrm>
            <a:off x="1241946" y="1119499"/>
            <a:ext cx="986733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Date, C. J. (2004). "An Introduction to Database Systems." 8th Edition. Addison-Wesley.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Stonebraker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, M., &amp;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Çetintemel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, U. (2005). "One Size Fits All: An Idea Whose Time Has Come and Gone." In Proceedings of the 21st International Conference on Data Engineering.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MongoDB Documentation. (n.d.). "What is NoSQL?" Retrieved from MongoDB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Elmasri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, R., &amp; Navathe, S. B. (2015). "Fundamentals of Database Systems." 7th Edition. Pearson.</a:t>
            </a:r>
            <a:endParaRPr lang="en-NG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090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3550A7-A26B-5C25-F2DD-7DA4D3B197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08BD78-DB7F-ADF0-D8FE-EB8B8245C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7109" y="1019331"/>
            <a:ext cx="7608786" cy="1325563"/>
          </a:xfrm>
        </p:spPr>
        <p:txBody>
          <a:bodyPr>
            <a:normAutofit/>
          </a:bodyPr>
          <a:lstStyle/>
          <a:p>
            <a:r>
              <a:rPr lang="en-NG" sz="4000" b="1" dirty="0">
                <a:solidFill>
                  <a:srgbClr val="C00000"/>
                </a:solidFill>
                <a:effectLst>
                  <a:outerShdw blurRad="50800" dist="50800" algn="l" rotWithShape="0">
                    <a:prstClr val="black">
                      <a:alpha val="48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Relational Databases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9B048-443B-F13D-1E58-A77526B05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2172" y="2344894"/>
            <a:ext cx="6835128" cy="2886672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sz="1800" b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Relational Databases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Overview</a:t>
            </a:r>
          </a:p>
          <a:p>
            <a:pPr algn="just">
              <a:lnSpc>
                <a:spcPct val="150000"/>
              </a:lnSpc>
            </a:pPr>
            <a:r>
              <a:rPr lang="en-US" sz="1800" b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Relational databases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 are structured to store data in tables with </a:t>
            </a:r>
            <a:r>
              <a:rPr lang="en-US" sz="1800" b="1" dirty="0">
                <a:effectLst>
                  <a:outerShdw blurRad="50800" dist="63500" algn="l" rotWithShape="0">
                    <a:schemeClr val="bg1">
                      <a:alpha val="45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predefined</a:t>
            </a:r>
          </a:p>
          <a:p>
            <a:pPr algn="just">
              <a:lnSpc>
                <a:spcPct val="150000"/>
              </a:lnSpc>
            </a:pPr>
            <a:r>
              <a:rPr lang="en-US" sz="1800" b="1" dirty="0">
                <a:effectLst>
                  <a:outerShdw blurRad="50800" dist="50800" algn="l" rotWithShape="0">
                    <a:schemeClr val="bg1">
                      <a:alpha val="55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Schemas. They uti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lize SQL for querying and ensure data integrity </a:t>
            </a:r>
            <a:r>
              <a:rPr lang="en-US" sz="1800" b="1" dirty="0">
                <a:effectLst>
                  <a:outerShdw blurRad="50800" dist="50800" dir="2700000" algn="tl" rotWithShape="0">
                    <a:schemeClr val="bg1">
                      <a:alpha val="59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through</a:t>
            </a:r>
          </a:p>
          <a:p>
            <a:pPr algn="just">
              <a:lnSpc>
                <a:spcPct val="150000"/>
              </a:lnSpc>
            </a:pP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ACID properties, making them suitable for complex transactions.</a:t>
            </a:r>
            <a:endParaRPr lang="en-NG" sz="1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950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D5AFEA-40FF-71F2-3795-8AE2AC762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3A0D0D-A5C9-D4D8-0E7F-1DE5A0F75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6" y="888659"/>
            <a:ext cx="8273142" cy="791709"/>
          </a:xfrm>
        </p:spPr>
        <p:txBody>
          <a:bodyPr>
            <a:noAutofit/>
          </a:bodyPr>
          <a:lstStyle/>
          <a:p>
            <a:pPr marL="0" indent="0"/>
            <a:r>
              <a:rPr lang="en-US" sz="32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57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Non-Relational Databases Overvi</a:t>
            </a:r>
            <a:r>
              <a:rPr lang="en-US" sz="3200" b="1" dirty="0">
                <a:solidFill>
                  <a:srgbClr val="C00000"/>
                </a:solidFill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ew</a:t>
            </a:r>
            <a:br>
              <a:rPr lang="en-US" sz="32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57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NG" sz="3200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57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CFAA7-A072-F618-80B3-A59D2001B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629" y="1593398"/>
            <a:ext cx="6995886" cy="398008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Non-relational databases, often called NoSQL, are designed for flexibility and scalability.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They can store data in various formats such as documents, key-value pairs, or graphs, allowing for dynamic data </a:t>
            </a:r>
            <a:endParaRPr lang="en-NG" dirty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943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36FF45-4DEE-ACCB-D1CB-335CC5045F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06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2F00E8-A925-3538-D47D-BDD1977C0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342" y="614951"/>
            <a:ext cx="6433457" cy="1325563"/>
          </a:xfrm>
        </p:spPr>
        <p:txBody>
          <a:bodyPr>
            <a:normAutofit fontScale="90000"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Key Characteristics</a:t>
            </a:r>
            <a:br>
              <a:rPr lang="en-US" dirty="0"/>
            </a:br>
            <a:endParaRPr lang="en-NG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299218-401A-8CF0-FC16-EC557A9C90BB}"/>
              </a:ext>
            </a:extLst>
          </p:cNvPr>
          <p:cNvSpPr txBox="1"/>
          <p:nvPr/>
        </p:nvSpPr>
        <p:spPr>
          <a:xfrm>
            <a:off x="696686" y="1985008"/>
            <a:ext cx="6551384" cy="23433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Relational databases emphasize structured data and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relationships, while non-relational databases focus on flexibility and scalability. 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Understanding these characteristics helps in selecting the right database for specific needs.</a:t>
            </a:r>
            <a:endParaRPr lang="en-NG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483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1E127C-E615-E454-58F8-2ABD9FACF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88900" dir="5400000" algn="ctr" rotWithShape="0">
              <a:schemeClr val="tx1">
                <a:lumMod val="95000"/>
                <a:lumOff val="5000"/>
              </a:scheme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D9979-18C7-05D1-4ABA-FECB975A6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1657" y="1044121"/>
            <a:ext cx="7112000" cy="7794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C00000"/>
                </a:solidFill>
                <a:effectLst>
                  <a:outerShdw blurRad="50800" dist="38100" algn="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 Use Cases for Relational Databases</a:t>
            </a:r>
            <a:endParaRPr lang="en-NG" sz="3200" b="1" dirty="0">
              <a:solidFill>
                <a:srgbClr val="C00000"/>
              </a:solidFill>
              <a:effectLst>
                <a:outerShdw blurRad="50800" dist="38100" algn="l" rotWithShape="0">
                  <a:schemeClr val="tx1">
                    <a:lumMod val="95000"/>
                    <a:lumOff val="5000"/>
                  </a:scheme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8DC4C70-4BE4-3096-15FE-B12709D13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2571" y="1978025"/>
            <a:ext cx="5776685" cy="3421289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Relational databases are ideal for applications requiring </a:t>
            </a:r>
            <a:r>
              <a:rPr lang="en-US" b="1" dirty="0"/>
              <a:t>transactional integrity</a:t>
            </a:r>
            <a:r>
              <a:rPr lang="en-US" dirty="0"/>
              <a:t>, such as </a:t>
            </a:r>
            <a:r>
              <a:rPr lang="en-US" b="1" dirty="0"/>
              <a:t>banking systems </a:t>
            </a:r>
            <a:r>
              <a:rPr lang="en-US" dirty="0"/>
              <a:t>and </a:t>
            </a:r>
            <a:r>
              <a:rPr lang="en-US" b="1" dirty="0"/>
              <a:t>enterprise resource planning (ERP)</a:t>
            </a:r>
            <a:r>
              <a:rPr lang="en-US" dirty="0"/>
              <a:t>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They excel in scenarios where data relationships are crucial.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1928955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F27AC66-E235-EC7F-48A6-E82B49230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22A14-077E-A3DB-C3AC-9D0C77FE3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686" y="469899"/>
            <a:ext cx="7460343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Use Cases for Non-Relational Databases</a:t>
            </a:r>
            <a:endParaRPr lang="en-NG" sz="3200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BA27842-80A5-9FD8-CD6D-C47A3344A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614" y="2046513"/>
            <a:ext cx="6752771" cy="413044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Non-relational databases are well-suited for </a:t>
            </a:r>
            <a:r>
              <a:rPr lang="en-US" b="1" dirty="0"/>
              <a:t>big data </a:t>
            </a:r>
            <a:r>
              <a:rPr lang="en-US" dirty="0"/>
              <a:t>applications, </a:t>
            </a:r>
            <a:r>
              <a:rPr lang="en-US" b="1" dirty="0"/>
              <a:t>real-time analytics</a:t>
            </a:r>
            <a:r>
              <a:rPr lang="en-US" dirty="0"/>
              <a:t>, and </a:t>
            </a:r>
            <a:r>
              <a:rPr lang="en-US" b="1" dirty="0"/>
              <a:t>content management systems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Their ability to handle diverse data types makes them popular in web and mobile applications.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3252399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2B2A05-5AF2-3C0F-92D4-7116D5136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881320-623E-B80A-2BA7-7845C1982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772" y="481806"/>
            <a:ext cx="7235370" cy="1325563"/>
          </a:xfrm>
        </p:spPr>
        <p:txBody>
          <a:bodyPr>
            <a:normAutofit/>
          </a:bodyPr>
          <a:lstStyle/>
          <a:p>
            <a:pPr algn="ctr"/>
            <a:r>
              <a:rPr lang="en-NG" sz="4000" b="1" dirty="0">
                <a:solidFill>
                  <a:srgbClr val="C00000"/>
                </a:solidFill>
                <a:effectLst>
                  <a:outerShdw blurRad="50800" dist="38100" algn="l" rotWithShape="0">
                    <a:schemeClr val="tx1">
                      <a:alpha val="59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Advantages of Relational</a:t>
            </a:r>
            <a:br>
              <a:rPr lang="en-NG" sz="4000" b="1" dirty="0">
                <a:solidFill>
                  <a:srgbClr val="C00000"/>
                </a:solidFill>
                <a:effectLst>
                  <a:outerShdw blurRad="50800" dist="38100" algn="l" rotWithShape="0">
                    <a:schemeClr val="tx1">
                      <a:alpha val="59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NG" sz="4000" b="1" dirty="0">
                <a:solidFill>
                  <a:srgbClr val="C00000"/>
                </a:solidFill>
                <a:effectLst>
                  <a:outerShdw blurRad="50800" dist="38100" algn="l" rotWithShape="0">
                    <a:schemeClr val="tx1">
                      <a:alpha val="59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Databases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94D4B7-E2CE-B08B-434C-BA8D308E6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886" y="1829481"/>
            <a:ext cx="6799942" cy="435133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6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 main advantages of relational databases include data integrity, structured querying with SQL, and robust transaction support.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6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These features are essential for applications that require precise data management.</a:t>
            </a:r>
            <a:endParaRPr lang="en-NG" sz="2600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427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0DC7C1-D078-D228-8E88-CAF0901F40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C8FEDF-0594-5127-CBB2-342A11C9E3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73" r="13094"/>
          <a:stretch/>
        </p:blipFill>
        <p:spPr>
          <a:xfrm>
            <a:off x="272143" y="2268"/>
            <a:ext cx="9448800" cy="685800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3E1BB5D-A9C1-74FD-C7A1-7DBE2713A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8750" y="1438275"/>
            <a:ext cx="5683250" cy="4919663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dirty="0">
                <a:effectLst>
                  <a:innerShdw blurRad="114300">
                    <a:prstClr val="black"/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Non-relational databases offer high scalability, flexibility in data modeling, and the ability to handle large volumes of unstructured data.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>
                <a:effectLst>
                  <a:innerShdw blurRad="114300">
                    <a:prstClr val="black"/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  These benefits cater to modern  applications needing rapid growth and adaptability.</a:t>
            </a:r>
            <a:endParaRPr lang="en-NG" dirty="0">
              <a:effectLst>
                <a:innerShdw blurRad="114300">
                  <a:prstClr val="black"/>
                </a:inn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69631F-8737-F2E0-FADA-D7A27CA71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6757" y="760072"/>
            <a:ext cx="6025243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64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Advantages of Non-Relational</a:t>
            </a:r>
            <a:br>
              <a:rPr lang="en-US" sz="36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64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64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Databases</a:t>
            </a:r>
            <a:br>
              <a:rPr lang="en-US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NG" dirty="0">
              <a:solidFill>
                <a:srgbClr val="C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601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484</Words>
  <Application>Microsoft Office PowerPoint</Application>
  <PresentationFormat>Widescreen</PresentationFormat>
  <Paragraphs>49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Segoe UI</vt:lpstr>
      <vt:lpstr>Segoe UI Semibold</vt:lpstr>
      <vt:lpstr>Office Theme</vt:lpstr>
      <vt:lpstr>Comparative Analysis of Relational and Non-Relational Databases</vt:lpstr>
      <vt:lpstr>Introduction</vt:lpstr>
      <vt:lpstr>Relational Databases Overview</vt:lpstr>
      <vt:lpstr>Non-Relational Databases Overview </vt:lpstr>
      <vt:lpstr>Key Characteristics </vt:lpstr>
      <vt:lpstr>  Use Cases for Relational Databases</vt:lpstr>
      <vt:lpstr>Use Cases for Non-Relational Databases</vt:lpstr>
      <vt:lpstr>Advantages of Relational Databases</vt:lpstr>
      <vt:lpstr>Advantages of Non-Relational Databases </vt:lpstr>
      <vt:lpstr>Relational Database Management System (Sql)                  vs  Non – Relationship Database (NoSql)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vt:lpstr>
      <vt:lpstr>Relational DB  vs Non Relational DB</vt:lpstr>
      <vt:lpstr>Difference between Relational and Non- Relational Databases</vt:lpstr>
      <vt:lpstr> Relational data base Structure </vt:lpstr>
      <vt:lpstr> NoSQL Database</vt:lpstr>
      <vt:lpstr>Diagram, MongoDB/Mongoose</vt:lpstr>
      <vt:lpstr>Pros and Cons of Relational Databases </vt:lpstr>
      <vt:lpstr>Pros and Cons of Non – Relational database</vt:lpstr>
      <vt:lpstr>What to consider when choosing a database type for your product</vt:lpstr>
      <vt:lpstr>Business Use Cases for Relational and Non-Relational Databases</vt:lpstr>
      <vt:lpstr>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Serenicity World</dc:creator>
  <cp:lastModifiedBy>Serenicity World</cp:lastModifiedBy>
  <cp:revision>6</cp:revision>
  <dcterms:created xsi:type="dcterms:W3CDTF">2024-08-22T13:59:16Z</dcterms:created>
  <dcterms:modified xsi:type="dcterms:W3CDTF">2024-08-26T14:13:13Z</dcterms:modified>
</cp:coreProperties>
</file>

<file path=docProps/thumbnail.jpeg>
</file>